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22" d="100"/>
          <a:sy n="122" d="100"/>
        </p:scale>
        <p:origin x="1284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3/6/2026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3/6/2026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3/6/2026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3/6/2026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2286000"/>
            <a:ext cx="82296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5400" b="1">
                <a:solidFill>
                  <a:srgbClr val="38BDF8"/>
                </a:solidFill>
              </a:defRPr>
            </a:pPr>
            <a:r>
              <a:t>OPEN DATA HERZ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3474720"/>
            <a:ext cx="82296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800">
                <a:solidFill>
                  <a:srgbClr val="CBD5E1"/>
                </a:solidFill>
              </a:defRPr>
            </a:pPr>
            <a:r>
              <a:t>Projektplan 2026/2027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6217920"/>
            <a:ext cx="82296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400">
                <a:solidFill>
                  <a:srgbClr val="94A3B8"/>
                </a:solidFill>
              </a:defRPr>
            </a:pPr>
            <a:r>
              <a:t>Stadt Herzberg (Elster) | Förderkennzeichen: 2824OD010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274320"/>
            <a:ext cx="82296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600" b="1">
                <a:solidFill>
                  <a:srgbClr val="0F172A"/>
                </a:solidFill>
              </a:defRPr>
            </a:pPr>
            <a:r>
              <a:t>🚀 Nächste Schritte (März 2026)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371600"/>
            <a:ext cx="7680960" cy="522194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sz="1600" dirty="0"/>
          </a:p>
          <a:p>
            <a:pPr>
              <a:spcBef>
                <a:spcPts val="800"/>
              </a:spcBef>
              <a:defRPr sz="1800">
                <a:solidFill>
                  <a:srgbClr val="475569"/>
                </a:solidFill>
              </a:defRPr>
            </a:pPr>
            <a:r>
              <a:rPr sz="1600" dirty="0" err="1"/>
              <a:t>Sofort</a:t>
            </a:r>
            <a:r>
              <a:rPr sz="1600" dirty="0"/>
              <a:t>:</a:t>
            </a:r>
          </a:p>
          <a:p>
            <a:pPr>
              <a:spcBef>
                <a:spcPts val="800"/>
              </a:spcBef>
              <a:defRPr sz="1800">
                <a:solidFill>
                  <a:srgbClr val="475569"/>
                </a:solidFill>
              </a:defRPr>
            </a:pPr>
            <a:r>
              <a:rPr sz="1600" dirty="0"/>
              <a:t>  • </a:t>
            </a:r>
            <a:r>
              <a:rPr sz="1600" dirty="0" err="1"/>
              <a:t>Projektteam</a:t>
            </a:r>
            <a:r>
              <a:rPr sz="1600" dirty="0"/>
              <a:t>-Setup &amp; </a:t>
            </a:r>
            <a:r>
              <a:rPr sz="1600" dirty="0" err="1"/>
              <a:t>interner</a:t>
            </a:r>
            <a:r>
              <a:rPr sz="1600" dirty="0"/>
              <a:t> Kick-off (KW 10)</a:t>
            </a:r>
          </a:p>
          <a:p>
            <a:pPr>
              <a:spcBef>
                <a:spcPts val="800"/>
              </a:spcBef>
              <a:defRPr sz="1800">
                <a:solidFill>
                  <a:srgbClr val="475569"/>
                </a:solidFill>
              </a:defRPr>
            </a:pPr>
            <a:r>
              <a:rPr sz="1600" dirty="0"/>
              <a:t>  • </a:t>
            </a:r>
            <a:r>
              <a:rPr sz="1600" dirty="0" err="1"/>
              <a:t>Abstimmungsroutinen</a:t>
            </a:r>
            <a:r>
              <a:rPr sz="1600" dirty="0"/>
              <a:t> </a:t>
            </a:r>
            <a:r>
              <a:rPr sz="1600" dirty="0" err="1"/>
              <a:t>mit</a:t>
            </a:r>
            <a:r>
              <a:rPr sz="1600" dirty="0"/>
              <a:t> FH Potsdam </a:t>
            </a:r>
            <a:r>
              <a:rPr sz="1600" dirty="0" err="1"/>
              <a:t>etablieren</a:t>
            </a:r>
            <a:r>
              <a:rPr sz="1600" dirty="0"/>
              <a:t> (14-tägig)</a:t>
            </a:r>
          </a:p>
          <a:p>
            <a:pPr>
              <a:spcBef>
                <a:spcPts val="800"/>
              </a:spcBef>
              <a:defRPr sz="1800">
                <a:solidFill>
                  <a:srgbClr val="475569"/>
                </a:solidFill>
              </a:defRPr>
            </a:pPr>
            <a:r>
              <a:rPr sz="1600" dirty="0"/>
              <a:t>  • Corporate Design </a:t>
            </a:r>
            <a:r>
              <a:rPr sz="1600" dirty="0" err="1"/>
              <a:t>beauftragen</a:t>
            </a:r>
            <a:r>
              <a:rPr sz="1600" dirty="0"/>
              <a:t> (500 EUR, </a:t>
            </a:r>
            <a:r>
              <a:rPr sz="1600" dirty="0" err="1"/>
              <a:t>Fertigstellung</a:t>
            </a:r>
            <a:r>
              <a:rPr sz="1600" dirty="0"/>
              <a:t> Ende April)</a:t>
            </a:r>
          </a:p>
          <a:p>
            <a:pPr>
              <a:spcBef>
                <a:spcPts val="800"/>
              </a:spcBef>
              <a:defRPr sz="1800">
                <a:solidFill>
                  <a:srgbClr val="475569"/>
                </a:solidFill>
              </a:defRPr>
            </a:pPr>
            <a:endParaRPr sz="1600" dirty="0"/>
          </a:p>
          <a:p>
            <a:pPr>
              <a:spcBef>
                <a:spcPts val="800"/>
              </a:spcBef>
              <a:defRPr sz="1800">
                <a:solidFill>
                  <a:srgbClr val="475569"/>
                </a:solidFill>
              </a:defRPr>
            </a:pPr>
            <a:r>
              <a:rPr sz="1600" dirty="0" err="1"/>
              <a:t>Woche</a:t>
            </a:r>
            <a:r>
              <a:rPr sz="1600" dirty="0"/>
              <a:t> 2–4:</a:t>
            </a:r>
          </a:p>
          <a:p>
            <a:pPr>
              <a:spcBef>
                <a:spcPts val="800"/>
              </a:spcBef>
              <a:defRPr sz="1800">
                <a:solidFill>
                  <a:srgbClr val="475569"/>
                </a:solidFill>
              </a:defRPr>
            </a:pPr>
            <a:r>
              <a:rPr sz="1600" dirty="0"/>
              <a:t>  • Stakeholder-Mapping: </a:t>
            </a:r>
            <a:r>
              <a:rPr sz="1600" dirty="0" err="1"/>
              <a:t>Datenowner</a:t>
            </a:r>
            <a:r>
              <a:rPr sz="1600" dirty="0"/>
              <a:t> in </a:t>
            </a:r>
            <a:r>
              <a:rPr sz="1600" dirty="0" err="1"/>
              <a:t>Fachbereichen</a:t>
            </a:r>
            <a:r>
              <a:rPr sz="1600" dirty="0"/>
              <a:t> </a:t>
            </a:r>
            <a:r>
              <a:rPr sz="1600" dirty="0" err="1"/>
              <a:t>identifizieren</a:t>
            </a:r>
            <a:endParaRPr sz="1600" dirty="0"/>
          </a:p>
          <a:p>
            <a:pPr>
              <a:spcBef>
                <a:spcPts val="800"/>
              </a:spcBef>
              <a:defRPr sz="1800">
                <a:solidFill>
                  <a:srgbClr val="475569"/>
                </a:solidFill>
              </a:defRPr>
            </a:pPr>
            <a:r>
              <a:rPr sz="1600" dirty="0"/>
              <a:t>  • </a:t>
            </a:r>
            <a:r>
              <a:rPr sz="1600" dirty="0" err="1"/>
              <a:t>Dateninventar</a:t>
            </a:r>
            <a:r>
              <a:rPr sz="1600" dirty="0"/>
              <a:t> </a:t>
            </a:r>
            <a:r>
              <a:rPr sz="1600" dirty="0" err="1"/>
              <a:t>erstellen</a:t>
            </a:r>
            <a:r>
              <a:rPr sz="1600" dirty="0"/>
              <a:t>: 5–10 </a:t>
            </a:r>
            <a:r>
              <a:rPr sz="1600" dirty="0" err="1"/>
              <a:t>Datensätze</a:t>
            </a:r>
            <a:r>
              <a:rPr sz="1600" dirty="0"/>
              <a:t> </a:t>
            </a:r>
            <a:r>
              <a:rPr sz="1600" dirty="0" err="1"/>
              <a:t>priorisieren</a:t>
            </a:r>
            <a:r>
              <a:rPr sz="1600" dirty="0"/>
              <a:t> (Quick Wins + </a:t>
            </a:r>
            <a:r>
              <a:rPr sz="1600" dirty="0" err="1"/>
              <a:t>Leuchttürme</a:t>
            </a:r>
            <a:r>
              <a:rPr sz="1600" dirty="0"/>
              <a:t>)</a:t>
            </a:r>
          </a:p>
          <a:p>
            <a:pPr>
              <a:spcBef>
                <a:spcPts val="800"/>
              </a:spcBef>
              <a:defRPr sz="1800">
                <a:solidFill>
                  <a:srgbClr val="475569"/>
                </a:solidFill>
              </a:defRPr>
            </a:pPr>
            <a:r>
              <a:rPr sz="1600" dirty="0"/>
              <a:t>  • Website/Social-Media-</a:t>
            </a:r>
            <a:r>
              <a:rPr sz="1600" dirty="0" err="1"/>
              <a:t>Kanäle</a:t>
            </a:r>
            <a:r>
              <a:rPr sz="1600" dirty="0"/>
              <a:t> </a:t>
            </a:r>
            <a:r>
              <a:rPr sz="1600" dirty="0" err="1"/>
              <a:t>aufsetzen</a:t>
            </a:r>
            <a:endParaRPr sz="1600" dirty="0"/>
          </a:p>
          <a:p>
            <a:pPr>
              <a:spcBef>
                <a:spcPts val="800"/>
              </a:spcBef>
              <a:defRPr sz="1800">
                <a:solidFill>
                  <a:srgbClr val="475569"/>
                </a:solidFill>
              </a:defRPr>
            </a:pPr>
            <a:endParaRPr sz="1600" dirty="0"/>
          </a:p>
          <a:p>
            <a:pPr>
              <a:spcBef>
                <a:spcPts val="800"/>
              </a:spcBef>
              <a:defRPr sz="1800">
                <a:solidFill>
                  <a:srgbClr val="475569"/>
                </a:solidFill>
              </a:defRPr>
            </a:pPr>
            <a:r>
              <a:rPr sz="1600" dirty="0"/>
              <a:t>Bis Ende </a:t>
            </a:r>
            <a:r>
              <a:rPr sz="1600" dirty="0" err="1"/>
              <a:t>März</a:t>
            </a:r>
            <a:r>
              <a:rPr sz="1600" dirty="0"/>
              <a:t>:</a:t>
            </a:r>
          </a:p>
          <a:p>
            <a:pPr>
              <a:spcBef>
                <a:spcPts val="800"/>
              </a:spcBef>
              <a:defRPr sz="1800">
                <a:solidFill>
                  <a:srgbClr val="475569"/>
                </a:solidFill>
              </a:defRPr>
            </a:pPr>
            <a:r>
              <a:rPr sz="1600" dirty="0"/>
              <a:t>  • </a:t>
            </a:r>
            <a:r>
              <a:rPr sz="1600" dirty="0" err="1"/>
              <a:t>Datenmanagement</a:t>
            </a:r>
            <a:r>
              <a:rPr sz="1600" dirty="0"/>
              <a:t> &amp; </a:t>
            </a:r>
            <a:r>
              <a:rPr sz="1600" dirty="0" err="1"/>
              <a:t>Dokumentationsstruktur</a:t>
            </a:r>
            <a:r>
              <a:rPr sz="1600" dirty="0"/>
              <a:t> </a:t>
            </a:r>
            <a:r>
              <a:rPr sz="1600" dirty="0" err="1"/>
              <a:t>aufgesetzt</a:t>
            </a:r>
            <a:endParaRPr sz="1600" dirty="0"/>
          </a:p>
          <a:p>
            <a:pPr>
              <a:spcBef>
                <a:spcPts val="800"/>
              </a:spcBef>
              <a:defRPr sz="1800">
                <a:solidFill>
                  <a:srgbClr val="475569"/>
                </a:solidFill>
              </a:defRPr>
            </a:pPr>
            <a:r>
              <a:rPr sz="1600" dirty="0"/>
              <a:t>  • </a:t>
            </a:r>
            <a:r>
              <a:rPr sz="1600" dirty="0" err="1"/>
              <a:t>Erste</a:t>
            </a:r>
            <a:r>
              <a:rPr sz="1600" dirty="0"/>
              <a:t> </a:t>
            </a:r>
            <a:r>
              <a:rPr sz="1600" dirty="0" err="1"/>
              <a:t>Abstimmung</a:t>
            </a:r>
            <a:r>
              <a:rPr sz="1600" dirty="0"/>
              <a:t> </a:t>
            </a:r>
            <a:r>
              <a:rPr sz="1600" dirty="0" err="1"/>
              <a:t>mit</a:t>
            </a:r>
            <a:r>
              <a:rPr sz="1600" dirty="0"/>
              <a:t> DSB/</a:t>
            </a:r>
            <a:r>
              <a:rPr sz="1600" dirty="0" err="1"/>
              <a:t>Rechtsamt</a:t>
            </a:r>
            <a:r>
              <a:rPr sz="1600" dirty="0"/>
              <a:t> (</a:t>
            </a:r>
            <a:r>
              <a:rPr sz="1600" dirty="0" err="1"/>
              <a:t>rechtliche</a:t>
            </a:r>
            <a:r>
              <a:rPr sz="1600" dirty="0"/>
              <a:t> </a:t>
            </a:r>
            <a:r>
              <a:rPr sz="1600" dirty="0" err="1"/>
              <a:t>Prüfung</a:t>
            </a:r>
            <a:r>
              <a:rPr sz="1600" dirty="0"/>
              <a:t> </a:t>
            </a:r>
            <a:r>
              <a:rPr sz="1600" dirty="0" err="1"/>
              <a:t>vorbereiten</a:t>
            </a:r>
            <a:r>
              <a:rPr sz="1600" dirty="0"/>
              <a:t>)</a:t>
            </a:r>
          </a:p>
          <a:p>
            <a:pPr>
              <a:spcBef>
                <a:spcPts val="800"/>
              </a:spcBef>
              <a:defRPr sz="1800">
                <a:solidFill>
                  <a:srgbClr val="475569"/>
                </a:solidFill>
              </a:defRPr>
            </a:pPr>
            <a:r>
              <a:rPr sz="1600" dirty="0"/>
              <a:t>  • </a:t>
            </a:r>
            <a:r>
              <a:rPr sz="1600" dirty="0" err="1"/>
              <a:t>Meilenstein</a:t>
            </a:r>
            <a:r>
              <a:rPr sz="1600" dirty="0"/>
              <a:t> M1 </a:t>
            </a:r>
            <a:r>
              <a:rPr sz="1600" dirty="0" err="1"/>
              <a:t>erreicht</a:t>
            </a:r>
            <a:r>
              <a:rPr sz="1600" dirty="0"/>
              <a:t>: </a:t>
            </a:r>
            <a:r>
              <a:rPr sz="1600" dirty="0" err="1"/>
              <a:t>Projektstart</a:t>
            </a:r>
            <a:r>
              <a:rPr sz="1600" dirty="0"/>
              <a:t> &amp; Team-Setup </a:t>
            </a:r>
            <a:r>
              <a:rPr sz="1600" dirty="0" err="1"/>
              <a:t>abgeschlossen</a:t>
            </a:r>
            <a:endParaRPr sz="16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274320"/>
            <a:ext cx="82296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600" b="1">
                <a:solidFill>
                  <a:srgbClr val="0F172A"/>
                </a:solidFill>
              </a:defRPr>
            </a:pPr>
            <a:r>
              <a:t>📞 Kontakte &amp; Verantwortlichkeiten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371600"/>
            <a:ext cx="7680960" cy="522194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sz="1600" dirty="0"/>
          </a:p>
          <a:p>
            <a:pPr>
              <a:spcBef>
                <a:spcPts val="800"/>
              </a:spcBef>
              <a:defRPr sz="1800">
                <a:solidFill>
                  <a:srgbClr val="475569"/>
                </a:solidFill>
              </a:defRPr>
            </a:pPr>
            <a:r>
              <a:rPr sz="1600" dirty="0" err="1"/>
              <a:t>Projektleitung</a:t>
            </a:r>
            <a:r>
              <a:rPr sz="1600" dirty="0"/>
              <a:t>: Stephanie Kuntze</a:t>
            </a:r>
          </a:p>
          <a:p>
            <a:pPr>
              <a:spcBef>
                <a:spcPts val="800"/>
              </a:spcBef>
              <a:defRPr sz="1800">
                <a:solidFill>
                  <a:srgbClr val="475569"/>
                </a:solidFill>
              </a:defRPr>
            </a:pPr>
            <a:r>
              <a:rPr sz="1600" dirty="0"/>
              <a:t>  → </a:t>
            </a:r>
            <a:r>
              <a:rPr sz="1600" dirty="0" err="1"/>
              <a:t>Gesamtverantwortung</a:t>
            </a:r>
            <a:r>
              <a:rPr sz="1600" dirty="0"/>
              <a:t>, BLE-</a:t>
            </a:r>
            <a:r>
              <a:rPr sz="1600" dirty="0" err="1"/>
              <a:t>Kommunikation</a:t>
            </a:r>
            <a:r>
              <a:rPr sz="1600" dirty="0"/>
              <a:t>, </a:t>
            </a:r>
            <a:r>
              <a:rPr sz="1600" dirty="0" err="1"/>
              <a:t>Koordination</a:t>
            </a:r>
            <a:endParaRPr sz="1600" dirty="0"/>
          </a:p>
          <a:p>
            <a:pPr>
              <a:spcBef>
                <a:spcPts val="800"/>
              </a:spcBef>
              <a:defRPr sz="1800">
                <a:solidFill>
                  <a:srgbClr val="475569"/>
                </a:solidFill>
              </a:defRPr>
            </a:pPr>
            <a:endParaRPr sz="1600" dirty="0"/>
          </a:p>
          <a:p>
            <a:pPr>
              <a:spcBef>
                <a:spcPts val="800"/>
              </a:spcBef>
              <a:defRPr sz="1800">
                <a:solidFill>
                  <a:srgbClr val="475569"/>
                </a:solidFill>
              </a:defRPr>
            </a:pPr>
            <a:r>
              <a:rPr sz="1600" dirty="0" err="1"/>
              <a:t>Projektstelle</a:t>
            </a:r>
            <a:r>
              <a:rPr sz="1600" dirty="0"/>
              <a:t>: </a:t>
            </a:r>
            <a:r>
              <a:rPr lang="de-DE" sz="1600" dirty="0"/>
              <a:t>Charles Nguenkam</a:t>
            </a:r>
            <a:endParaRPr sz="1600" dirty="0"/>
          </a:p>
          <a:p>
            <a:pPr>
              <a:spcBef>
                <a:spcPts val="800"/>
              </a:spcBef>
              <a:defRPr sz="1800">
                <a:solidFill>
                  <a:srgbClr val="475569"/>
                </a:solidFill>
              </a:defRPr>
            </a:pPr>
            <a:r>
              <a:rPr sz="1600" dirty="0"/>
              <a:t>  → Operative </a:t>
            </a:r>
            <a:r>
              <a:rPr sz="1600" dirty="0" err="1"/>
              <a:t>Umsetzung</a:t>
            </a:r>
            <a:r>
              <a:rPr sz="1600" dirty="0"/>
              <a:t>, Workshops, MOSIDI/Stele, </a:t>
            </a:r>
            <a:r>
              <a:rPr sz="1600" dirty="0" err="1"/>
              <a:t>Kommunikation</a:t>
            </a:r>
            <a:endParaRPr sz="1600" dirty="0"/>
          </a:p>
          <a:p>
            <a:pPr>
              <a:spcBef>
                <a:spcPts val="800"/>
              </a:spcBef>
              <a:defRPr sz="1800">
                <a:solidFill>
                  <a:srgbClr val="475569"/>
                </a:solidFill>
              </a:defRPr>
            </a:pPr>
            <a:endParaRPr sz="1600" dirty="0"/>
          </a:p>
          <a:p>
            <a:pPr>
              <a:spcBef>
                <a:spcPts val="800"/>
              </a:spcBef>
              <a:defRPr sz="1800">
                <a:solidFill>
                  <a:srgbClr val="475569"/>
                </a:solidFill>
              </a:defRPr>
            </a:pPr>
            <a:r>
              <a:rPr sz="1600" dirty="0" err="1"/>
              <a:t>Kooperationspartner</a:t>
            </a:r>
            <a:r>
              <a:rPr sz="1600" dirty="0"/>
              <a:t>: FH Potsdam</a:t>
            </a:r>
          </a:p>
          <a:p>
            <a:pPr>
              <a:spcBef>
                <a:spcPts val="800"/>
              </a:spcBef>
              <a:defRPr sz="1800">
                <a:solidFill>
                  <a:srgbClr val="475569"/>
                </a:solidFill>
              </a:defRPr>
            </a:pPr>
            <a:r>
              <a:rPr sz="1600" dirty="0"/>
              <a:t>  → Prof. Heike </a:t>
            </a:r>
            <a:r>
              <a:rPr sz="1600" dirty="0" err="1"/>
              <a:t>Neuroth</a:t>
            </a:r>
            <a:r>
              <a:rPr sz="1600" dirty="0"/>
              <a:t>, Leo </a:t>
            </a:r>
            <a:r>
              <a:rPr sz="1600" dirty="0" err="1"/>
              <a:t>Higi</a:t>
            </a:r>
            <a:r>
              <a:rPr sz="1600" dirty="0"/>
              <a:t> (MOSIDI-</a:t>
            </a:r>
            <a:r>
              <a:rPr sz="1600" dirty="0" err="1"/>
              <a:t>Entwicklung</a:t>
            </a:r>
            <a:r>
              <a:rPr sz="1600" dirty="0"/>
              <a:t>, </a:t>
            </a:r>
            <a:r>
              <a:rPr sz="1600" dirty="0" err="1"/>
              <a:t>fachliche</a:t>
            </a:r>
            <a:r>
              <a:rPr sz="1600" dirty="0"/>
              <a:t> </a:t>
            </a:r>
            <a:r>
              <a:rPr sz="1600" dirty="0" err="1"/>
              <a:t>Beratung</a:t>
            </a:r>
            <a:r>
              <a:rPr sz="1600" dirty="0"/>
              <a:t>)</a:t>
            </a:r>
          </a:p>
          <a:p>
            <a:pPr>
              <a:spcBef>
                <a:spcPts val="800"/>
              </a:spcBef>
              <a:defRPr sz="1800">
                <a:solidFill>
                  <a:srgbClr val="475569"/>
                </a:solidFill>
              </a:defRPr>
            </a:pPr>
            <a:endParaRPr sz="1600" dirty="0"/>
          </a:p>
          <a:p>
            <a:pPr>
              <a:spcBef>
                <a:spcPts val="800"/>
              </a:spcBef>
              <a:defRPr sz="1800">
                <a:solidFill>
                  <a:srgbClr val="475569"/>
                </a:solidFill>
              </a:defRPr>
            </a:pPr>
            <a:r>
              <a:rPr sz="1600" dirty="0" err="1"/>
              <a:t>Bürgermeister</a:t>
            </a:r>
            <a:r>
              <a:rPr sz="1600" dirty="0"/>
              <a:t>: </a:t>
            </a:r>
            <a:r>
              <a:rPr sz="1600" dirty="0" err="1"/>
              <a:t>Karsten</a:t>
            </a:r>
            <a:r>
              <a:rPr sz="1600" dirty="0"/>
              <a:t> </a:t>
            </a:r>
            <a:r>
              <a:rPr sz="1600" dirty="0" err="1"/>
              <a:t>Eule-Prütz</a:t>
            </a:r>
            <a:endParaRPr sz="1600" dirty="0"/>
          </a:p>
          <a:p>
            <a:pPr>
              <a:spcBef>
                <a:spcPts val="800"/>
              </a:spcBef>
              <a:defRPr sz="1800">
                <a:solidFill>
                  <a:srgbClr val="475569"/>
                </a:solidFill>
              </a:defRPr>
            </a:pPr>
            <a:r>
              <a:rPr sz="1600" dirty="0"/>
              <a:t>  → </a:t>
            </a:r>
            <a:r>
              <a:rPr sz="1600" dirty="0" err="1"/>
              <a:t>Bevollmächtigter</a:t>
            </a:r>
            <a:r>
              <a:rPr sz="1600" dirty="0"/>
              <a:t>, </a:t>
            </a:r>
            <a:r>
              <a:rPr sz="1600" dirty="0" err="1"/>
              <a:t>politische</a:t>
            </a:r>
            <a:r>
              <a:rPr sz="1600" dirty="0"/>
              <a:t> </a:t>
            </a:r>
            <a:r>
              <a:rPr sz="1600" dirty="0" err="1"/>
              <a:t>Abnahme</a:t>
            </a:r>
            <a:r>
              <a:rPr sz="1600" dirty="0"/>
              <a:t> </a:t>
            </a:r>
            <a:r>
              <a:rPr sz="1600" dirty="0" err="1"/>
              <a:t>Umsetzungsplan</a:t>
            </a:r>
            <a:endParaRPr sz="1600" dirty="0"/>
          </a:p>
          <a:p>
            <a:pPr>
              <a:spcBef>
                <a:spcPts val="800"/>
              </a:spcBef>
              <a:defRPr sz="1800">
                <a:solidFill>
                  <a:srgbClr val="475569"/>
                </a:solidFill>
              </a:defRPr>
            </a:pPr>
            <a:endParaRPr sz="1600" dirty="0"/>
          </a:p>
          <a:p>
            <a:pPr>
              <a:spcBef>
                <a:spcPts val="800"/>
              </a:spcBef>
              <a:defRPr sz="1800">
                <a:solidFill>
                  <a:srgbClr val="475569"/>
                </a:solidFill>
              </a:defRPr>
            </a:pPr>
            <a:r>
              <a:rPr sz="1600" dirty="0" err="1"/>
              <a:t>Fördermittelgeber</a:t>
            </a:r>
            <a:r>
              <a:rPr sz="1600" dirty="0"/>
              <a:t>: BLE (Dr. Holger </a:t>
            </a:r>
            <a:r>
              <a:rPr sz="1600" dirty="0" err="1"/>
              <a:t>Lehmeier-Bystry</a:t>
            </a:r>
            <a:r>
              <a:rPr sz="1600" dirty="0"/>
              <a:t>)</a:t>
            </a:r>
          </a:p>
          <a:p>
            <a:pPr>
              <a:spcBef>
                <a:spcPts val="800"/>
              </a:spcBef>
              <a:defRPr sz="1800">
                <a:solidFill>
                  <a:srgbClr val="475569"/>
                </a:solidFill>
              </a:defRPr>
            </a:pPr>
            <a:r>
              <a:rPr sz="1600" dirty="0"/>
              <a:t>  → </a:t>
            </a:r>
            <a:r>
              <a:rPr sz="1600" dirty="0" err="1"/>
              <a:t>Zuwendungsgeber</a:t>
            </a:r>
            <a:r>
              <a:rPr sz="1600" dirty="0"/>
              <a:t>, </a:t>
            </a:r>
            <a:r>
              <a:rPr sz="1600" dirty="0" err="1"/>
              <a:t>Verwendungsnachweis-Prüfung</a:t>
            </a:r>
            <a:endParaRPr sz="16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2560320"/>
            <a:ext cx="82296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4800" b="1">
                <a:solidFill>
                  <a:srgbClr val="38BDF8"/>
                </a:solidFill>
              </a:defRPr>
            </a:pPr>
            <a:r>
              <a:t>Bereit für den Projektstart!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3657600"/>
            <a:ext cx="82296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200">
                <a:solidFill>
                  <a:srgbClr val="CBD5E1"/>
                </a:solidFill>
              </a:defRPr>
            </a:pPr>
            <a:r>
              <a:t>OPEN DATA HERZ – Transparenz, Beteiligung, Innovation</a:t>
            </a:r>
          </a:p>
          <a:p>
            <a:r>
              <a:t>für die Stadt Herzberg (Elster)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274320"/>
            <a:ext cx="82296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600" b="1">
                <a:solidFill>
                  <a:srgbClr val="0F172A"/>
                </a:solidFill>
              </a:defRPr>
            </a:pPr>
            <a:r>
              <a:t>🎯 Projektziele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371600"/>
            <a:ext cx="768096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/>
          </a:p>
          <a:p>
            <a:pPr>
              <a:spcBef>
                <a:spcPts val="800"/>
              </a:spcBef>
              <a:defRPr sz="1800">
                <a:solidFill>
                  <a:srgbClr val="475569"/>
                </a:solidFill>
              </a:defRPr>
            </a:pPr>
            <a:r>
              <a:t>✓ Kommunale Daten als Open Data identifizieren, aufbereiten und für Verwaltung + Öffentlichkeit nutzbar machen</a:t>
            </a:r>
          </a:p>
          <a:p>
            <a:pPr>
              <a:spcBef>
                <a:spcPts val="800"/>
              </a:spcBef>
              <a:defRPr sz="1800">
                <a:solidFill>
                  <a:srgbClr val="475569"/>
                </a:solidFill>
              </a:defRPr>
            </a:pPr>
            <a:r>
              <a:t>✓ Datenkompetenz bei Verwaltungsmitarbeitenden und Bürger*innen aufbauen</a:t>
            </a:r>
          </a:p>
          <a:p>
            <a:pPr>
              <a:spcBef>
                <a:spcPts val="800"/>
              </a:spcBef>
              <a:defRPr sz="1800">
                <a:solidFill>
                  <a:srgbClr val="475569"/>
                </a:solidFill>
              </a:defRPr>
            </a:pPr>
            <a:r>
              <a:t>✓ Transparenz &amp; Beteiligung erhöhen durch praktische Demonstratoren (MOSIDI-Plattform, interaktive Touch-Stele)</a:t>
            </a:r>
          </a:p>
          <a:p>
            <a:pPr>
              <a:spcBef>
                <a:spcPts val="800"/>
              </a:spcBef>
              <a:defRPr sz="1800">
                <a:solidFill>
                  <a:srgbClr val="475569"/>
                </a:solidFill>
              </a:defRPr>
            </a:pPr>
            <a:r>
              <a:t>✓ Umsetzungsplan für Verstetigung nach Projektende liefern (organisatorisch-technische Basis)</a:t>
            </a:r>
          </a:p>
          <a:p>
            <a:pPr>
              <a:spcBef>
                <a:spcPts val="800"/>
              </a:spcBef>
              <a:defRPr sz="1800">
                <a:solidFill>
                  <a:srgbClr val="475569"/>
                </a:solidFill>
              </a:defRPr>
            </a:pPr>
            <a:endParaRPr/>
          </a:p>
          <a:p>
            <a:pPr>
              <a:spcBef>
                <a:spcPts val="800"/>
              </a:spcBef>
              <a:defRPr sz="1800">
                <a:solidFill>
                  <a:srgbClr val="475569"/>
                </a:solidFill>
              </a:defRPr>
            </a:pPr>
            <a:r>
              <a:t>Förderkennzeichen: 2824OD010</a:t>
            </a:r>
          </a:p>
          <a:p>
            <a:pPr>
              <a:spcBef>
                <a:spcPts val="800"/>
              </a:spcBef>
              <a:defRPr sz="1800">
                <a:solidFill>
                  <a:srgbClr val="475569"/>
                </a:solidFill>
              </a:defRPr>
            </a:pPr>
            <a:r>
              <a:t>Bewilligungszeitraum: 01.01.2026 – 31.12.2026</a:t>
            </a:r>
          </a:p>
          <a:p>
            <a:pPr>
              <a:spcBef>
                <a:spcPts val="800"/>
              </a:spcBef>
              <a:defRPr sz="1800">
                <a:solidFill>
                  <a:srgbClr val="475569"/>
                </a:solidFill>
              </a:defRPr>
            </a:pPr>
            <a:r>
              <a:t>Gesamtbudget: 49.859,98 EUR (Bundesmittel: 49.259,98 EUR | Eigenmittel: 600 EUR)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274320"/>
            <a:ext cx="82296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600" b="1">
                <a:solidFill>
                  <a:srgbClr val="0F172A"/>
                </a:solidFill>
              </a:defRPr>
            </a:pPr>
            <a:r>
              <a:t>📅 Projektphasen-Übersicht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275471"/>
            <a:ext cx="7680960" cy="522194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sz="1600" dirty="0"/>
          </a:p>
          <a:p>
            <a:pPr>
              <a:spcBef>
                <a:spcPts val="800"/>
              </a:spcBef>
              <a:defRPr sz="1800">
                <a:solidFill>
                  <a:srgbClr val="475569"/>
                </a:solidFill>
              </a:defRPr>
            </a:pPr>
            <a:r>
              <a:rPr sz="1600" dirty="0"/>
              <a:t>Phase 1: Setup &amp; </a:t>
            </a:r>
            <a:r>
              <a:rPr sz="1600" dirty="0" err="1"/>
              <a:t>Analyse</a:t>
            </a:r>
            <a:r>
              <a:rPr sz="1600" dirty="0"/>
              <a:t> (</a:t>
            </a:r>
            <a:r>
              <a:rPr sz="1600" dirty="0" err="1"/>
              <a:t>März</a:t>
            </a:r>
            <a:r>
              <a:rPr sz="1600" dirty="0"/>
              <a:t> – April 2026)</a:t>
            </a:r>
          </a:p>
          <a:p>
            <a:pPr>
              <a:spcBef>
                <a:spcPts val="800"/>
              </a:spcBef>
              <a:defRPr sz="1800">
                <a:solidFill>
                  <a:srgbClr val="475569"/>
                </a:solidFill>
              </a:defRPr>
            </a:pPr>
            <a:r>
              <a:rPr sz="1600" dirty="0"/>
              <a:t>  → </a:t>
            </a:r>
            <a:r>
              <a:rPr sz="1600" dirty="0" err="1"/>
              <a:t>Projektteam</a:t>
            </a:r>
            <a:r>
              <a:rPr sz="1600" dirty="0"/>
              <a:t> Setup, Stakeholder-Mapping, </a:t>
            </a:r>
            <a:r>
              <a:rPr sz="1600" dirty="0" err="1"/>
              <a:t>Dateninventar</a:t>
            </a:r>
            <a:r>
              <a:rPr sz="1600" dirty="0"/>
              <a:t>, Corporate Design</a:t>
            </a:r>
          </a:p>
          <a:p>
            <a:pPr>
              <a:spcBef>
                <a:spcPts val="800"/>
              </a:spcBef>
              <a:defRPr sz="1800">
                <a:solidFill>
                  <a:srgbClr val="475569"/>
                </a:solidFill>
              </a:defRPr>
            </a:pPr>
            <a:endParaRPr sz="1600" dirty="0"/>
          </a:p>
          <a:p>
            <a:pPr>
              <a:spcBef>
                <a:spcPts val="800"/>
              </a:spcBef>
              <a:defRPr sz="1800">
                <a:solidFill>
                  <a:srgbClr val="475569"/>
                </a:solidFill>
              </a:defRPr>
            </a:pPr>
            <a:r>
              <a:rPr sz="1600" dirty="0"/>
              <a:t>Phase 2: </a:t>
            </a:r>
            <a:r>
              <a:rPr sz="1600" dirty="0" err="1"/>
              <a:t>Umsetzung</a:t>
            </a:r>
            <a:r>
              <a:rPr sz="1600" dirty="0"/>
              <a:t> &amp; </a:t>
            </a:r>
            <a:r>
              <a:rPr sz="1600" dirty="0" err="1"/>
              <a:t>Beteiligung</a:t>
            </a:r>
            <a:r>
              <a:rPr sz="1600" dirty="0"/>
              <a:t> (Mai – August 2026)</a:t>
            </a:r>
          </a:p>
          <a:p>
            <a:pPr>
              <a:spcBef>
                <a:spcPts val="800"/>
              </a:spcBef>
              <a:defRPr sz="1800">
                <a:solidFill>
                  <a:srgbClr val="475569"/>
                </a:solidFill>
              </a:defRPr>
            </a:pPr>
            <a:r>
              <a:rPr sz="1600" dirty="0"/>
              <a:t>  → Workshops, MOSIDI-Integration, Stele-Setup, </a:t>
            </a:r>
            <a:r>
              <a:rPr sz="1600" dirty="0" err="1"/>
              <a:t>erste</a:t>
            </a:r>
            <a:r>
              <a:rPr sz="1600" dirty="0"/>
              <a:t> </a:t>
            </a:r>
            <a:r>
              <a:rPr sz="1600" dirty="0" err="1"/>
              <a:t>Datensätze</a:t>
            </a:r>
            <a:r>
              <a:rPr sz="1600" dirty="0"/>
              <a:t> </a:t>
            </a:r>
            <a:r>
              <a:rPr sz="1600" dirty="0" err="1"/>
              <a:t>veröffentlichen</a:t>
            </a:r>
            <a:endParaRPr sz="1600" dirty="0"/>
          </a:p>
          <a:p>
            <a:pPr>
              <a:spcBef>
                <a:spcPts val="800"/>
              </a:spcBef>
              <a:defRPr sz="1800">
                <a:solidFill>
                  <a:srgbClr val="475569"/>
                </a:solidFill>
              </a:defRPr>
            </a:pPr>
            <a:endParaRPr sz="1600" dirty="0"/>
          </a:p>
          <a:p>
            <a:pPr>
              <a:spcBef>
                <a:spcPts val="800"/>
              </a:spcBef>
              <a:defRPr sz="1800">
                <a:solidFill>
                  <a:srgbClr val="475569"/>
                </a:solidFill>
              </a:defRPr>
            </a:pPr>
            <a:r>
              <a:rPr sz="1600" dirty="0"/>
              <a:t>Phase 3: Iteration &amp; </a:t>
            </a:r>
            <a:r>
              <a:rPr sz="1600" dirty="0" err="1"/>
              <a:t>Kommunikation</a:t>
            </a:r>
            <a:r>
              <a:rPr sz="1600" dirty="0"/>
              <a:t> (September – </a:t>
            </a:r>
            <a:r>
              <a:rPr sz="1600" dirty="0" err="1"/>
              <a:t>Oktober</a:t>
            </a:r>
            <a:r>
              <a:rPr sz="1600" dirty="0"/>
              <a:t> 2026)</a:t>
            </a:r>
          </a:p>
          <a:p>
            <a:pPr>
              <a:spcBef>
                <a:spcPts val="800"/>
              </a:spcBef>
              <a:defRPr sz="1800">
                <a:solidFill>
                  <a:srgbClr val="475569"/>
                </a:solidFill>
              </a:defRPr>
            </a:pPr>
            <a:r>
              <a:rPr sz="1600" dirty="0"/>
              <a:t>  → </a:t>
            </a:r>
            <a:r>
              <a:rPr sz="1600" dirty="0" err="1"/>
              <a:t>Prozessverbesserungen</a:t>
            </a:r>
            <a:r>
              <a:rPr sz="1600" dirty="0"/>
              <a:t>, </a:t>
            </a:r>
            <a:r>
              <a:rPr sz="1600" dirty="0" err="1"/>
              <a:t>Imagevideo</a:t>
            </a:r>
            <a:r>
              <a:rPr sz="1600" dirty="0"/>
              <a:t>, </a:t>
            </a:r>
            <a:r>
              <a:rPr sz="1600" dirty="0" err="1"/>
              <a:t>Schulungen</a:t>
            </a:r>
            <a:r>
              <a:rPr sz="1600" dirty="0"/>
              <a:t>, </a:t>
            </a:r>
            <a:r>
              <a:rPr sz="1600" dirty="0" err="1"/>
              <a:t>öffentliche</a:t>
            </a:r>
            <a:r>
              <a:rPr sz="1600" dirty="0"/>
              <a:t> Demos</a:t>
            </a:r>
          </a:p>
          <a:p>
            <a:pPr>
              <a:spcBef>
                <a:spcPts val="800"/>
              </a:spcBef>
              <a:defRPr sz="1800">
                <a:solidFill>
                  <a:srgbClr val="475569"/>
                </a:solidFill>
              </a:defRPr>
            </a:pPr>
            <a:endParaRPr sz="1600" dirty="0"/>
          </a:p>
          <a:p>
            <a:pPr>
              <a:spcBef>
                <a:spcPts val="800"/>
              </a:spcBef>
              <a:defRPr sz="1800">
                <a:solidFill>
                  <a:srgbClr val="475569"/>
                </a:solidFill>
              </a:defRPr>
            </a:pPr>
            <a:r>
              <a:rPr sz="1600" dirty="0"/>
              <a:t>Phase 4: Transfer &amp; </a:t>
            </a:r>
            <a:r>
              <a:rPr sz="1600" dirty="0" err="1"/>
              <a:t>Verstetigung</a:t>
            </a:r>
            <a:r>
              <a:rPr sz="1600" dirty="0"/>
              <a:t> (November – </a:t>
            </a:r>
            <a:r>
              <a:rPr sz="1600" dirty="0" err="1"/>
              <a:t>Dezember</a:t>
            </a:r>
            <a:r>
              <a:rPr sz="1600" dirty="0"/>
              <a:t> 2026)</a:t>
            </a:r>
          </a:p>
          <a:p>
            <a:pPr>
              <a:spcBef>
                <a:spcPts val="800"/>
              </a:spcBef>
              <a:defRPr sz="1800">
                <a:solidFill>
                  <a:srgbClr val="475569"/>
                </a:solidFill>
              </a:defRPr>
            </a:pPr>
            <a:r>
              <a:rPr sz="1600" dirty="0"/>
              <a:t>  → </a:t>
            </a:r>
            <a:r>
              <a:rPr sz="1600" dirty="0" err="1"/>
              <a:t>Umsetzungsplan</a:t>
            </a:r>
            <a:r>
              <a:rPr sz="1600" dirty="0"/>
              <a:t>, </a:t>
            </a:r>
            <a:r>
              <a:rPr sz="1600" dirty="0" err="1"/>
              <a:t>Abschluss</a:t>
            </a:r>
            <a:r>
              <a:rPr sz="1600" dirty="0"/>
              <a:t>-Event, </a:t>
            </a:r>
            <a:r>
              <a:rPr sz="1600" dirty="0" err="1"/>
              <a:t>Ausstellung</a:t>
            </a:r>
            <a:r>
              <a:rPr sz="1600" dirty="0"/>
              <a:t>, </a:t>
            </a:r>
            <a:r>
              <a:rPr sz="1600" dirty="0" err="1"/>
              <a:t>Wissenstransfer</a:t>
            </a:r>
            <a:endParaRPr sz="1600" dirty="0"/>
          </a:p>
          <a:p>
            <a:pPr>
              <a:spcBef>
                <a:spcPts val="800"/>
              </a:spcBef>
              <a:defRPr sz="1800">
                <a:solidFill>
                  <a:srgbClr val="475569"/>
                </a:solidFill>
              </a:defRPr>
            </a:pPr>
            <a:endParaRPr sz="1600" dirty="0"/>
          </a:p>
          <a:p>
            <a:pPr>
              <a:spcBef>
                <a:spcPts val="800"/>
              </a:spcBef>
              <a:defRPr sz="1800">
                <a:solidFill>
                  <a:srgbClr val="475569"/>
                </a:solidFill>
              </a:defRPr>
            </a:pPr>
            <a:r>
              <a:rPr sz="1600" dirty="0"/>
              <a:t>Phase 5: </a:t>
            </a:r>
            <a:r>
              <a:rPr sz="1600" dirty="0" err="1"/>
              <a:t>Abschluss</a:t>
            </a:r>
            <a:r>
              <a:rPr sz="1600" dirty="0"/>
              <a:t> &amp; </a:t>
            </a:r>
            <a:r>
              <a:rPr sz="1600" dirty="0" err="1"/>
              <a:t>Nachweis</a:t>
            </a:r>
            <a:r>
              <a:rPr sz="1600" dirty="0"/>
              <a:t> (</a:t>
            </a:r>
            <a:r>
              <a:rPr sz="1600" dirty="0" err="1"/>
              <a:t>Januar</a:t>
            </a:r>
            <a:r>
              <a:rPr sz="1600" dirty="0"/>
              <a:t> – </a:t>
            </a:r>
            <a:r>
              <a:rPr sz="1600" dirty="0" err="1"/>
              <a:t>März</a:t>
            </a:r>
            <a:r>
              <a:rPr sz="1600" dirty="0"/>
              <a:t> 2027)</a:t>
            </a:r>
          </a:p>
          <a:p>
            <a:pPr>
              <a:spcBef>
                <a:spcPts val="800"/>
              </a:spcBef>
              <a:defRPr sz="1800">
                <a:solidFill>
                  <a:srgbClr val="475569"/>
                </a:solidFill>
              </a:defRPr>
            </a:pPr>
            <a:r>
              <a:rPr sz="1600" dirty="0"/>
              <a:t>  → </a:t>
            </a:r>
            <a:r>
              <a:rPr sz="1600" dirty="0" err="1"/>
              <a:t>Verwendungsnachweis</a:t>
            </a:r>
            <a:r>
              <a:rPr sz="1600" dirty="0"/>
              <a:t>, </a:t>
            </a:r>
            <a:r>
              <a:rPr sz="1600" dirty="0" err="1"/>
              <a:t>Sachbericht</a:t>
            </a:r>
            <a:r>
              <a:rPr sz="1600" dirty="0"/>
              <a:t>, </a:t>
            </a:r>
            <a:r>
              <a:rPr sz="1600" dirty="0" err="1"/>
              <a:t>Einreichung</a:t>
            </a:r>
            <a:r>
              <a:rPr sz="1600" dirty="0"/>
              <a:t> an BLE (Deadline: 31.03.2027)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274320"/>
            <a:ext cx="82296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600" b="1">
                <a:solidFill>
                  <a:srgbClr val="0F172A"/>
                </a:solidFill>
              </a:defRPr>
            </a:pPr>
            <a:r>
              <a:t>📦 Arbeitspakete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371600"/>
            <a:ext cx="768096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/>
          </a:p>
          <a:p>
            <a:pPr>
              <a:spcBef>
                <a:spcPts val="800"/>
              </a:spcBef>
              <a:defRPr sz="1800">
                <a:solidFill>
                  <a:srgbClr val="475569"/>
                </a:solidFill>
              </a:defRPr>
            </a:pPr>
            <a:r>
              <a:t>AP1: Projektkoordination &amp; Management (März 2026 – März 2027)</a:t>
            </a:r>
          </a:p>
          <a:p>
            <a:pPr>
              <a:spcBef>
                <a:spcPts val="800"/>
              </a:spcBef>
              <a:defRPr sz="1800">
                <a:solidFill>
                  <a:srgbClr val="475569"/>
                </a:solidFill>
              </a:defRPr>
            </a:pPr>
            <a:r>
              <a:t>  → Projektteam-Setup, 14-tägige Abstimmungen Stadt ↔ FH Potsdam, Berichterstattung an BLE</a:t>
            </a:r>
          </a:p>
          <a:p>
            <a:pPr>
              <a:spcBef>
                <a:spcPts val="800"/>
              </a:spcBef>
              <a:defRPr sz="1800">
                <a:solidFill>
                  <a:srgbClr val="475569"/>
                </a:solidFill>
              </a:defRPr>
            </a:pPr>
            <a:endParaRPr/>
          </a:p>
          <a:p>
            <a:pPr>
              <a:spcBef>
                <a:spcPts val="800"/>
              </a:spcBef>
              <a:defRPr sz="1800">
                <a:solidFill>
                  <a:srgbClr val="475569"/>
                </a:solidFill>
              </a:defRPr>
            </a:pPr>
            <a:r>
              <a:t>AP2: Kommunikation &amp; Community Management (März – Dezember 2026)</a:t>
            </a:r>
          </a:p>
          <a:p>
            <a:pPr>
              <a:spcBef>
                <a:spcPts val="800"/>
              </a:spcBef>
              <a:defRPr sz="1800">
                <a:solidFill>
                  <a:srgbClr val="475569"/>
                </a:solidFill>
              </a:defRPr>
            </a:pPr>
            <a:r>
              <a:t>  → Corporate Design, Website/Social Media, Imagevideo, Pressearbeit</a:t>
            </a:r>
          </a:p>
          <a:p>
            <a:pPr>
              <a:spcBef>
                <a:spcPts val="800"/>
              </a:spcBef>
              <a:defRPr sz="1800">
                <a:solidFill>
                  <a:srgbClr val="475569"/>
                </a:solidFill>
              </a:defRPr>
            </a:pPr>
            <a:endParaRPr/>
          </a:p>
          <a:p>
            <a:pPr>
              <a:spcBef>
                <a:spcPts val="800"/>
              </a:spcBef>
              <a:defRPr sz="1800">
                <a:solidFill>
                  <a:srgbClr val="475569"/>
                </a:solidFill>
              </a:defRPr>
            </a:pPr>
            <a:r>
              <a:t>AP3: OpenData.Lab.Herzberg – Kernprojekt (März – November 2026)</a:t>
            </a:r>
          </a:p>
          <a:p>
            <a:pPr>
              <a:spcBef>
                <a:spcPts val="800"/>
              </a:spcBef>
              <a:defRPr sz="1800">
                <a:solidFill>
                  <a:srgbClr val="475569"/>
                </a:solidFill>
              </a:defRPr>
            </a:pPr>
            <a:r>
              <a:t>  → Dateninventar, Workshops, MOSIDI-Plattform, Touch-Stele, Open-Data-Veröffentlichungen</a:t>
            </a:r>
          </a:p>
          <a:p>
            <a:pPr>
              <a:spcBef>
                <a:spcPts val="800"/>
              </a:spcBef>
              <a:defRPr sz="1800">
                <a:solidFill>
                  <a:srgbClr val="475569"/>
                </a:solidFill>
              </a:defRPr>
            </a:pPr>
            <a:endParaRPr/>
          </a:p>
          <a:p>
            <a:pPr>
              <a:spcBef>
                <a:spcPts val="800"/>
              </a:spcBef>
              <a:defRPr sz="1800">
                <a:solidFill>
                  <a:srgbClr val="475569"/>
                </a:solidFill>
              </a:defRPr>
            </a:pPr>
            <a:r>
              <a:t>AP4: Transfer &amp; Verstetigung (September – Dezember 2026)</a:t>
            </a:r>
          </a:p>
          <a:p>
            <a:pPr>
              <a:spcBef>
                <a:spcPts val="800"/>
              </a:spcBef>
              <a:defRPr sz="1800">
                <a:solidFill>
                  <a:srgbClr val="475569"/>
                </a:solidFill>
              </a:defRPr>
            </a:pPr>
            <a:r>
              <a:t>  → Umsetzungsplan, Ausstellung, Abschluss-Event, Wissenstransfer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274320"/>
            <a:ext cx="82296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600" b="1">
                <a:solidFill>
                  <a:srgbClr val="0F172A"/>
                </a:solidFill>
              </a:defRPr>
            </a:pPr>
            <a:r>
              <a:t>🎯 Meilensteine Q1/Q2 2026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371600"/>
            <a:ext cx="768096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/>
          </a:p>
          <a:p>
            <a:pPr>
              <a:spcBef>
                <a:spcPts val="800"/>
              </a:spcBef>
              <a:defRPr sz="1800">
                <a:solidFill>
                  <a:srgbClr val="475569"/>
                </a:solidFill>
              </a:defRPr>
            </a:pPr>
            <a:r>
              <a:t>M1 (15.03.): Projektstart &amp; Team-Setup abgeschlossen</a:t>
            </a:r>
          </a:p>
          <a:p>
            <a:pPr>
              <a:spcBef>
                <a:spcPts val="800"/>
              </a:spcBef>
              <a:defRPr sz="1800">
                <a:solidFill>
                  <a:srgbClr val="475569"/>
                </a:solidFill>
              </a:defRPr>
            </a:pPr>
            <a:endParaRPr/>
          </a:p>
          <a:p>
            <a:pPr>
              <a:spcBef>
                <a:spcPts val="800"/>
              </a:spcBef>
              <a:defRPr sz="1800">
                <a:solidFill>
                  <a:srgbClr val="475569"/>
                </a:solidFill>
              </a:defRPr>
            </a:pPr>
            <a:r>
              <a:t>M2 (30.04.): Corporate Design &amp; Kommunikationsmaterialien verfügbar</a:t>
            </a:r>
          </a:p>
          <a:p>
            <a:pPr>
              <a:spcBef>
                <a:spcPts val="800"/>
              </a:spcBef>
              <a:defRPr sz="1800">
                <a:solidFill>
                  <a:srgbClr val="475569"/>
                </a:solidFill>
              </a:defRPr>
            </a:pPr>
            <a:r>
              <a:t>M3 (30.04.): Dateninventar &amp; Priorisierung finalisiert</a:t>
            </a:r>
          </a:p>
          <a:p>
            <a:pPr>
              <a:spcBef>
                <a:spcPts val="800"/>
              </a:spcBef>
              <a:defRPr sz="1800">
                <a:solidFill>
                  <a:srgbClr val="475569"/>
                </a:solidFill>
              </a:defRPr>
            </a:pPr>
            <a:endParaRPr/>
          </a:p>
          <a:p>
            <a:pPr>
              <a:spcBef>
                <a:spcPts val="800"/>
              </a:spcBef>
              <a:defRPr sz="1800">
                <a:solidFill>
                  <a:srgbClr val="475569"/>
                </a:solidFill>
              </a:defRPr>
            </a:pPr>
            <a:r>
              <a:t>M4 (15.05.): MOSIDI-Plattform &amp; Stele einsatzbereit</a:t>
            </a:r>
          </a:p>
          <a:p>
            <a:pPr>
              <a:spcBef>
                <a:spcPts val="800"/>
              </a:spcBef>
              <a:defRPr sz="1800">
                <a:solidFill>
                  <a:srgbClr val="475569"/>
                </a:solidFill>
              </a:defRPr>
            </a:pPr>
            <a:r>
              <a:t>M5 (15.05.): Workshop 1 (Verwaltung) erfolgreich durchgeführt</a:t>
            </a:r>
          </a:p>
          <a:p>
            <a:pPr>
              <a:spcBef>
                <a:spcPts val="800"/>
              </a:spcBef>
              <a:defRPr sz="1800">
                <a:solidFill>
                  <a:srgbClr val="475569"/>
                </a:solidFill>
              </a:defRPr>
            </a:pPr>
            <a:endParaRPr/>
          </a:p>
          <a:p>
            <a:pPr>
              <a:spcBef>
                <a:spcPts val="800"/>
              </a:spcBef>
              <a:defRPr sz="1800">
                <a:solidFill>
                  <a:srgbClr val="475569"/>
                </a:solidFill>
              </a:defRPr>
            </a:pPr>
            <a:r>
              <a:t>M6 (20.06.): Workshop 2 (Bürger) erfolgreich durchgeführt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274320"/>
            <a:ext cx="82296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600" b="1">
                <a:solidFill>
                  <a:srgbClr val="0F172A"/>
                </a:solidFill>
              </a:defRPr>
            </a:pPr>
            <a:r>
              <a:t>🎯 Meilensteine Q3/Q4 2026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371600"/>
            <a:ext cx="768096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/>
          </a:p>
          <a:p>
            <a:pPr>
              <a:spcBef>
                <a:spcPts val="800"/>
              </a:spcBef>
              <a:defRPr sz="1800">
                <a:solidFill>
                  <a:srgbClr val="475569"/>
                </a:solidFill>
              </a:defRPr>
            </a:pPr>
            <a:r>
              <a:t>M7 (31.07.): Erste Datensätze als Open Data veröffentlicht</a:t>
            </a:r>
          </a:p>
          <a:p>
            <a:pPr>
              <a:spcBef>
                <a:spcPts val="800"/>
              </a:spcBef>
              <a:defRPr sz="1800">
                <a:solidFill>
                  <a:srgbClr val="475569"/>
                </a:solidFill>
              </a:defRPr>
            </a:pPr>
            <a:endParaRPr/>
          </a:p>
          <a:p>
            <a:pPr>
              <a:spcBef>
                <a:spcPts val="800"/>
              </a:spcBef>
              <a:defRPr sz="1800">
                <a:solidFill>
                  <a:srgbClr val="475569"/>
                </a:solidFill>
              </a:defRPr>
            </a:pPr>
            <a:r>
              <a:t>M8 (31.08.): Imagevideo &amp; öffentliche Demo erfolgreich</a:t>
            </a:r>
          </a:p>
          <a:p>
            <a:pPr>
              <a:spcBef>
                <a:spcPts val="800"/>
              </a:spcBef>
              <a:defRPr sz="1800">
                <a:solidFill>
                  <a:srgbClr val="475569"/>
                </a:solidFill>
              </a:defRPr>
            </a:pPr>
            <a:endParaRPr/>
          </a:p>
          <a:p>
            <a:pPr>
              <a:spcBef>
                <a:spcPts val="800"/>
              </a:spcBef>
              <a:defRPr sz="1800">
                <a:solidFill>
                  <a:srgbClr val="475569"/>
                </a:solidFill>
              </a:defRPr>
            </a:pPr>
            <a:r>
              <a:t>M9 (30.09.): Workshop 3 &amp; Iteration abgeschlossen</a:t>
            </a:r>
          </a:p>
          <a:p>
            <a:pPr>
              <a:spcBef>
                <a:spcPts val="800"/>
              </a:spcBef>
              <a:defRPr sz="1800">
                <a:solidFill>
                  <a:srgbClr val="475569"/>
                </a:solidFill>
              </a:defRPr>
            </a:pPr>
            <a:endParaRPr/>
          </a:p>
          <a:p>
            <a:pPr>
              <a:spcBef>
                <a:spcPts val="800"/>
              </a:spcBef>
              <a:defRPr sz="1800">
                <a:solidFill>
                  <a:srgbClr val="475569"/>
                </a:solidFill>
              </a:defRPr>
            </a:pPr>
            <a:r>
              <a:t>M12 (25.10.): Letzte Mittelanforderung 2026 gestellt (⚠️ Deadline: 01.11.2026)</a:t>
            </a:r>
          </a:p>
          <a:p>
            <a:pPr>
              <a:spcBef>
                <a:spcPts val="800"/>
              </a:spcBef>
              <a:defRPr sz="1800">
                <a:solidFill>
                  <a:srgbClr val="475569"/>
                </a:solidFill>
              </a:defRPr>
            </a:pPr>
            <a:endParaRPr/>
          </a:p>
          <a:p>
            <a:pPr>
              <a:spcBef>
                <a:spcPts val="800"/>
              </a:spcBef>
              <a:defRPr sz="1800">
                <a:solidFill>
                  <a:srgbClr val="475569"/>
                </a:solidFill>
              </a:defRPr>
            </a:pPr>
            <a:r>
              <a:t>M10 (15.11.): Umsetzungsplan finalisiert &amp; intern abgenommen</a:t>
            </a:r>
          </a:p>
          <a:p>
            <a:pPr>
              <a:spcBef>
                <a:spcPts val="800"/>
              </a:spcBef>
              <a:defRPr sz="1800">
                <a:solidFill>
                  <a:srgbClr val="475569"/>
                </a:solidFill>
              </a:defRPr>
            </a:pPr>
            <a:r>
              <a:t>M11 (20.11.): Abschluss-Event &amp; Ausstellung eröffnet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274320"/>
            <a:ext cx="82296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600" b="1">
                <a:solidFill>
                  <a:srgbClr val="0F172A"/>
                </a:solidFill>
              </a:defRPr>
            </a:pPr>
            <a:r>
              <a:rPr dirty="0"/>
              <a:t>💰 Budget-</a:t>
            </a:r>
            <a:r>
              <a:rPr dirty="0" err="1"/>
              <a:t>Übersicht</a:t>
            </a:r>
            <a:endParaRPr dirty="0"/>
          </a:p>
        </p:txBody>
      </p:sp>
      <p:sp>
        <p:nvSpPr>
          <p:cNvPr id="3" name="TextBox 2"/>
          <p:cNvSpPr txBox="1"/>
          <p:nvPr/>
        </p:nvSpPr>
        <p:spPr>
          <a:xfrm>
            <a:off x="731520" y="1316893"/>
            <a:ext cx="7680960" cy="51193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sz="1600" dirty="0"/>
          </a:p>
          <a:p>
            <a:pPr>
              <a:spcBef>
                <a:spcPts val="800"/>
              </a:spcBef>
              <a:defRPr sz="1800">
                <a:solidFill>
                  <a:srgbClr val="475569"/>
                </a:solidFill>
              </a:defRPr>
            </a:pPr>
            <a:r>
              <a:rPr sz="1600" dirty="0" err="1"/>
              <a:t>Projektstelle</a:t>
            </a:r>
            <a:r>
              <a:rPr sz="1600" dirty="0"/>
              <a:t> (E11, 75%, 12 </a:t>
            </a:r>
            <a:r>
              <a:rPr sz="1600" dirty="0" err="1"/>
              <a:t>Monate</a:t>
            </a:r>
            <a:r>
              <a:rPr sz="1600" dirty="0"/>
              <a:t>): 39.696 EUR</a:t>
            </a:r>
          </a:p>
          <a:p>
            <a:pPr>
              <a:spcBef>
                <a:spcPts val="800"/>
              </a:spcBef>
              <a:defRPr sz="1800">
                <a:solidFill>
                  <a:srgbClr val="475569"/>
                </a:solidFill>
              </a:defRPr>
            </a:pPr>
            <a:r>
              <a:rPr sz="1600" dirty="0"/>
              <a:t>  → Transformation &amp; Open-Data-Manager*in</a:t>
            </a:r>
          </a:p>
          <a:p>
            <a:pPr>
              <a:spcBef>
                <a:spcPts val="800"/>
              </a:spcBef>
              <a:defRPr sz="1800">
                <a:solidFill>
                  <a:srgbClr val="475569"/>
                </a:solidFill>
              </a:defRPr>
            </a:pPr>
            <a:endParaRPr sz="1600" dirty="0"/>
          </a:p>
          <a:p>
            <a:pPr>
              <a:spcBef>
                <a:spcPts val="800"/>
              </a:spcBef>
              <a:defRPr sz="1800">
                <a:solidFill>
                  <a:srgbClr val="475569"/>
                </a:solidFill>
              </a:defRPr>
            </a:pPr>
            <a:r>
              <a:rPr sz="1600" dirty="0"/>
              <a:t>Outdoor-Touch-Stele (55 </a:t>
            </a:r>
            <a:r>
              <a:rPr sz="1600" dirty="0" err="1"/>
              <a:t>Zoll</a:t>
            </a:r>
            <a:r>
              <a:rPr sz="1600" dirty="0"/>
              <a:t>): 4.916 EUR</a:t>
            </a:r>
          </a:p>
          <a:p>
            <a:pPr>
              <a:spcBef>
                <a:spcPts val="800"/>
              </a:spcBef>
              <a:defRPr sz="1800">
                <a:solidFill>
                  <a:srgbClr val="475569"/>
                </a:solidFill>
              </a:defRPr>
            </a:pPr>
            <a:r>
              <a:rPr sz="1600" dirty="0"/>
              <a:t>  → </a:t>
            </a:r>
            <a:r>
              <a:rPr sz="1600" dirty="0" err="1"/>
              <a:t>Interaktive</a:t>
            </a:r>
            <a:r>
              <a:rPr sz="1600" dirty="0"/>
              <a:t> </a:t>
            </a:r>
            <a:r>
              <a:rPr sz="1600" dirty="0" err="1"/>
              <a:t>Datenpräsentation</a:t>
            </a:r>
            <a:r>
              <a:rPr sz="1600" dirty="0"/>
              <a:t> (</a:t>
            </a:r>
            <a:r>
              <a:rPr sz="1600" dirty="0" err="1"/>
              <a:t>Rathaus</a:t>
            </a:r>
            <a:r>
              <a:rPr sz="1600" dirty="0"/>
              <a:t>/</a:t>
            </a:r>
            <a:r>
              <a:rPr sz="1600" dirty="0" err="1"/>
              <a:t>Projekthaus</a:t>
            </a:r>
            <a:r>
              <a:rPr sz="1600" dirty="0"/>
              <a:t>/Outdoor)</a:t>
            </a:r>
          </a:p>
          <a:p>
            <a:pPr>
              <a:spcBef>
                <a:spcPts val="800"/>
              </a:spcBef>
              <a:defRPr sz="1800">
                <a:solidFill>
                  <a:srgbClr val="475569"/>
                </a:solidFill>
              </a:defRPr>
            </a:pPr>
            <a:endParaRPr sz="1600" dirty="0"/>
          </a:p>
          <a:p>
            <a:pPr>
              <a:spcBef>
                <a:spcPts val="800"/>
              </a:spcBef>
              <a:defRPr sz="1800">
                <a:solidFill>
                  <a:srgbClr val="475569"/>
                </a:solidFill>
              </a:defRPr>
            </a:pPr>
            <a:r>
              <a:rPr sz="1600" dirty="0" err="1"/>
              <a:t>Vergabe</a:t>
            </a:r>
            <a:r>
              <a:rPr sz="1600" dirty="0"/>
              <a:t> von </a:t>
            </a:r>
            <a:r>
              <a:rPr sz="1600" dirty="0" err="1"/>
              <a:t>Aufträgen</a:t>
            </a:r>
            <a:r>
              <a:rPr sz="1600" dirty="0"/>
              <a:t>: 3.740 EUR</a:t>
            </a:r>
          </a:p>
          <a:p>
            <a:pPr>
              <a:spcBef>
                <a:spcPts val="800"/>
              </a:spcBef>
              <a:defRPr sz="1800">
                <a:solidFill>
                  <a:srgbClr val="475569"/>
                </a:solidFill>
              </a:defRPr>
            </a:pPr>
            <a:r>
              <a:rPr sz="1600" dirty="0"/>
              <a:t>  → Corporate Design (500), Graphic Recording (1.400), </a:t>
            </a:r>
            <a:r>
              <a:rPr sz="1600" dirty="0" err="1"/>
              <a:t>Imagevideo</a:t>
            </a:r>
            <a:r>
              <a:rPr sz="1600" dirty="0"/>
              <a:t> (1.500), </a:t>
            </a:r>
            <a:r>
              <a:rPr sz="1600" dirty="0" err="1"/>
              <a:t>Printmaterialien</a:t>
            </a:r>
            <a:r>
              <a:rPr sz="1600" dirty="0"/>
              <a:t> (340)</a:t>
            </a:r>
          </a:p>
          <a:p>
            <a:pPr>
              <a:spcBef>
                <a:spcPts val="800"/>
              </a:spcBef>
              <a:defRPr sz="1800">
                <a:solidFill>
                  <a:srgbClr val="475569"/>
                </a:solidFill>
              </a:defRPr>
            </a:pPr>
            <a:endParaRPr sz="1600" dirty="0"/>
          </a:p>
          <a:p>
            <a:pPr>
              <a:spcBef>
                <a:spcPts val="800"/>
              </a:spcBef>
              <a:defRPr sz="1800">
                <a:solidFill>
                  <a:srgbClr val="475569"/>
                </a:solidFill>
              </a:defRPr>
            </a:pPr>
            <a:r>
              <a:rPr sz="1600" dirty="0" err="1"/>
              <a:t>Dienstreisen</a:t>
            </a:r>
            <a:r>
              <a:rPr sz="1600" dirty="0"/>
              <a:t>: 908 EUR</a:t>
            </a:r>
          </a:p>
          <a:p>
            <a:pPr>
              <a:spcBef>
                <a:spcPts val="800"/>
              </a:spcBef>
              <a:defRPr sz="1800">
                <a:solidFill>
                  <a:srgbClr val="475569"/>
                </a:solidFill>
              </a:defRPr>
            </a:pPr>
            <a:r>
              <a:rPr sz="1600" dirty="0"/>
              <a:t>  → </a:t>
            </a:r>
            <a:r>
              <a:rPr sz="1600" dirty="0" err="1"/>
              <a:t>Bahnreisen</a:t>
            </a:r>
            <a:r>
              <a:rPr sz="1600" dirty="0"/>
              <a:t> Herzberg-Potsdam, BLE-</a:t>
            </a:r>
            <a:r>
              <a:rPr sz="1600" dirty="0" err="1"/>
              <a:t>Vernetzungstreffen</a:t>
            </a:r>
            <a:endParaRPr sz="1600" dirty="0"/>
          </a:p>
          <a:p>
            <a:pPr>
              <a:spcBef>
                <a:spcPts val="800"/>
              </a:spcBef>
              <a:defRPr sz="1800">
                <a:solidFill>
                  <a:srgbClr val="475569"/>
                </a:solidFill>
              </a:defRPr>
            </a:pPr>
            <a:endParaRPr sz="1600" dirty="0"/>
          </a:p>
          <a:p>
            <a:pPr>
              <a:spcBef>
                <a:spcPts val="800"/>
              </a:spcBef>
              <a:defRPr sz="1800">
                <a:solidFill>
                  <a:srgbClr val="475569"/>
                </a:solidFill>
              </a:defRPr>
            </a:pPr>
            <a:r>
              <a:rPr sz="1600" dirty="0"/>
              <a:t>Laptop (bis 800 EUR): 600 EUR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274320"/>
            <a:ext cx="82296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600" b="1">
                <a:solidFill>
                  <a:srgbClr val="0F172A"/>
                </a:solidFill>
              </a:defRPr>
            </a:pPr>
            <a:r>
              <a:t>⚠️ Kritische Erfolgsfaktoren &amp; Risiken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371600"/>
            <a:ext cx="7680960" cy="51193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sz="1600" dirty="0"/>
          </a:p>
          <a:p>
            <a:pPr>
              <a:spcBef>
                <a:spcPts val="800"/>
              </a:spcBef>
              <a:defRPr sz="1800">
                <a:solidFill>
                  <a:srgbClr val="475569"/>
                </a:solidFill>
              </a:defRPr>
            </a:pPr>
            <a:r>
              <a:rPr sz="1600" dirty="0" err="1"/>
              <a:t>Förder</a:t>
            </a:r>
            <a:r>
              <a:rPr sz="1600" dirty="0"/>
              <a:t>-Compliance:</a:t>
            </a:r>
          </a:p>
          <a:p>
            <a:pPr>
              <a:spcBef>
                <a:spcPts val="800"/>
              </a:spcBef>
              <a:defRPr sz="1800">
                <a:solidFill>
                  <a:srgbClr val="475569"/>
                </a:solidFill>
              </a:defRPr>
            </a:pPr>
            <a:r>
              <a:rPr sz="1600" dirty="0"/>
              <a:t>  • </a:t>
            </a:r>
            <a:r>
              <a:rPr sz="1600" dirty="0" err="1"/>
              <a:t>Letzte</a:t>
            </a:r>
            <a:r>
              <a:rPr sz="1600" dirty="0"/>
              <a:t> </a:t>
            </a:r>
            <a:r>
              <a:rPr sz="1600" dirty="0" err="1"/>
              <a:t>Mittelanforderung</a:t>
            </a:r>
            <a:r>
              <a:rPr sz="1600" dirty="0"/>
              <a:t> 2026 bis 01.11.2026 (</a:t>
            </a:r>
            <a:r>
              <a:rPr sz="1600" dirty="0" err="1"/>
              <a:t>sonst</a:t>
            </a:r>
            <a:r>
              <a:rPr sz="1600" dirty="0"/>
              <a:t> </a:t>
            </a:r>
            <a:r>
              <a:rPr sz="1600" dirty="0" err="1"/>
              <a:t>keine</a:t>
            </a:r>
            <a:r>
              <a:rPr sz="1600" dirty="0"/>
              <a:t> </a:t>
            </a:r>
            <a:r>
              <a:rPr sz="1600" dirty="0" err="1"/>
              <a:t>Auszahlung</a:t>
            </a:r>
            <a:r>
              <a:rPr sz="1600" dirty="0"/>
              <a:t>!)</a:t>
            </a:r>
          </a:p>
          <a:p>
            <a:pPr>
              <a:spcBef>
                <a:spcPts val="800"/>
              </a:spcBef>
              <a:defRPr sz="1800">
                <a:solidFill>
                  <a:srgbClr val="475569"/>
                </a:solidFill>
              </a:defRPr>
            </a:pPr>
            <a:r>
              <a:rPr sz="1600" dirty="0"/>
              <a:t>  • </a:t>
            </a:r>
            <a:r>
              <a:rPr sz="1600" dirty="0" err="1"/>
              <a:t>Verwendungsnachweis</a:t>
            </a:r>
            <a:r>
              <a:rPr sz="1600" dirty="0"/>
              <a:t> bis 31.03.2027 (</a:t>
            </a:r>
            <a:r>
              <a:rPr sz="1600" dirty="0" err="1"/>
              <a:t>Verspätung</a:t>
            </a:r>
            <a:r>
              <a:rPr sz="1600" dirty="0"/>
              <a:t> → </a:t>
            </a:r>
            <a:r>
              <a:rPr sz="1600" dirty="0" err="1"/>
              <a:t>Widerruf</a:t>
            </a:r>
            <a:r>
              <a:rPr sz="1600" dirty="0"/>
              <a:t> </a:t>
            </a:r>
            <a:r>
              <a:rPr sz="1600" dirty="0" err="1"/>
              <a:t>droht</a:t>
            </a:r>
            <a:r>
              <a:rPr sz="1600" dirty="0"/>
              <a:t>)</a:t>
            </a:r>
          </a:p>
          <a:p>
            <a:pPr>
              <a:spcBef>
                <a:spcPts val="800"/>
              </a:spcBef>
              <a:defRPr sz="1800">
                <a:solidFill>
                  <a:srgbClr val="475569"/>
                </a:solidFill>
              </a:defRPr>
            </a:pPr>
            <a:r>
              <a:rPr sz="1600" dirty="0"/>
              <a:t>  • </a:t>
            </a:r>
            <a:r>
              <a:rPr sz="1600" dirty="0" err="1"/>
              <a:t>Finanzplan-Änderungen</a:t>
            </a:r>
            <a:r>
              <a:rPr sz="1600" dirty="0"/>
              <a:t> &gt;20% </a:t>
            </a:r>
            <a:r>
              <a:rPr sz="1600" dirty="0" err="1"/>
              <a:t>nur</a:t>
            </a:r>
            <a:r>
              <a:rPr sz="1600" dirty="0"/>
              <a:t> </a:t>
            </a:r>
            <a:r>
              <a:rPr sz="1600" dirty="0" err="1"/>
              <a:t>mit</a:t>
            </a:r>
            <a:r>
              <a:rPr sz="1600" dirty="0"/>
              <a:t> </a:t>
            </a:r>
            <a:r>
              <a:rPr sz="1600" dirty="0" err="1"/>
              <a:t>schriftlicher</a:t>
            </a:r>
            <a:r>
              <a:rPr sz="1600" dirty="0"/>
              <a:t> BLE-</a:t>
            </a:r>
            <a:r>
              <a:rPr sz="1600" dirty="0" err="1"/>
              <a:t>Zustimmung</a:t>
            </a:r>
            <a:endParaRPr sz="1600" dirty="0"/>
          </a:p>
          <a:p>
            <a:pPr>
              <a:spcBef>
                <a:spcPts val="800"/>
              </a:spcBef>
              <a:defRPr sz="1800">
                <a:solidFill>
                  <a:srgbClr val="475569"/>
                </a:solidFill>
              </a:defRPr>
            </a:pPr>
            <a:endParaRPr sz="1600" dirty="0"/>
          </a:p>
          <a:p>
            <a:pPr>
              <a:spcBef>
                <a:spcPts val="800"/>
              </a:spcBef>
              <a:defRPr sz="1800">
                <a:solidFill>
                  <a:srgbClr val="475569"/>
                </a:solidFill>
              </a:defRPr>
            </a:pPr>
            <a:r>
              <a:rPr sz="1600" dirty="0" err="1"/>
              <a:t>Inhaltliche</a:t>
            </a:r>
            <a:r>
              <a:rPr sz="1600" dirty="0"/>
              <a:t> </a:t>
            </a:r>
            <a:r>
              <a:rPr sz="1600" dirty="0" err="1"/>
              <a:t>Risiken</a:t>
            </a:r>
            <a:r>
              <a:rPr sz="1600" dirty="0"/>
              <a:t>:</a:t>
            </a:r>
          </a:p>
          <a:p>
            <a:pPr>
              <a:spcBef>
                <a:spcPts val="800"/>
              </a:spcBef>
              <a:defRPr sz="1800">
                <a:solidFill>
                  <a:srgbClr val="475569"/>
                </a:solidFill>
              </a:defRPr>
            </a:pPr>
            <a:r>
              <a:rPr sz="1600" dirty="0"/>
              <a:t>  • </a:t>
            </a:r>
            <a:r>
              <a:rPr sz="1600" dirty="0" err="1"/>
              <a:t>Rechtliche</a:t>
            </a:r>
            <a:r>
              <a:rPr sz="1600" dirty="0"/>
              <a:t> </a:t>
            </a:r>
            <a:r>
              <a:rPr sz="1600" dirty="0" err="1"/>
              <a:t>Prüfung</a:t>
            </a:r>
            <a:r>
              <a:rPr sz="1600" dirty="0"/>
              <a:t> (DSB, </a:t>
            </a:r>
            <a:r>
              <a:rPr sz="1600" dirty="0" err="1"/>
              <a:t>Rechtsamt</a:t>
            </a:r>
            <a:r>
              <a:rPr sz="1600" dirty="0"/>
              <a:t>): </a:t>
            </a:r>
            <a:r>
              <a:rPr sz="1600" dirty="0" err="1"/>
              <a:t>Datensätze</a:t>
            </a:r>
            <a:r>
              <a:rPr sz="1600" dirty="0"/>
              <a:t> </a:t>
            </a:r>
            <a:r>
              <a:rPr sz="1600" dirty="0" err="1"/>
              <a:t>nicht</a:t>
            </a:r>
            <a:r>
              <a:rPr sz="1600" dirty="0"/>
              <a:t> </a:t>
            </a:r>
            <a:r>
              <a:rPr sz="1600" dirty="0" err="1"/>
              <a:t>freigegeben</a:t>
            </a:r>
            <a:r>
              <a:rPr sz="1600" dirty="0"/>
              <a:t> → </a:t>
            </a:r>
            <a:r>
              <a:rPr sz="1600" dirty="0" err="1"/>
              <a:t>frühzeitig</a:t>
            </a:r>
            <a:r>
              <a:rPr sz="1600" dirty="0"/>
              <a:t> </a:t>
            </a:r>
            <a:r>
              <a:rPr sz="1600" dirty="0" err="1"/>
              <a:t>einbinden</a:t>
            </a:r>
            <a:endParaRPr sz="1600" dirty="0"/>
          </a:p>
          <a:p>
            <a:pPr>
              <a:spcBef>
                <a:spcPts val="800"/>
              </a:spcBef>
              <a:defRPr sz="1800">
                <a:solidFill>
                  <a:srgbClr val="475569"/>
                </a:solidFill>
              </a:defRPr>
            </a:pPr>
            <a:r>
              <a:rPr sz="1600" dirty="0"/>
              <a:t>  • </a:t>
            </a:r>
            <a:r>
              <a:rPr sz="1600" dirty="0" err="1"/>
              <a:t>Datenqualität</a:t>
            </a:r>
            <a:r>
              <a:rPr sz="1600" dirty="0"/>
              <a:t>: </a:t>
            </a:r>
            <a:r>
              <a:rPr sz="1600" dirty="0" err="1"/>
              <a:t>unvollständig</a:t>
            </a:r>
            <a:r>
              <a:rPr sz="1600" dirty="0"/>
              <a:t>/</a:t>
            </a:r>
            <a:r>
              <a:rPr sz="1600" dirty="0" err="1"/>
              <a:t>veraltet</a:t>
            </a:r>
            <a:r>
              <a:rPr sz="1600" dirty="0"/>
              <a:t> → </a:t>
            </a:r>
            <a:r>
              <a:rPr sz="1600" dirty="0" err="1"/>
              <a:t>Priorisierung</a:t>
            </a:r>
            <a:r>
              <a:rPr sz="1600" dirty="0"/>
              <a:t> auf '</a:t>
            </a:r>
            <a:r>
              <a:rPr sz="1600" dirty="0" err="1"/>
              <a:t>sichere</a:t>
            </a:r>
            <a:r>
              <a:rPr sz="1600" dirty="0"/>
              <a:t>' </a:t>
            </a:r>
            <a:r>
              <a:rPr sz="1600" dirty="0" err="1"/>
              <a:t>Datensätze</a:t>
            </a:r>
            <a:endParaRPr sz="1600" dirty="0"/>
          </a:p>
          <a:p>
            <a:pPr>
              <a:spcBef>
                <a:spcPts val="800"/>
              </a:spcBef>
              <a:defRPr sz="1800">
                <a:solidFill>
                  <a:srgbClr val="475569"/>
                </a:solidFill>
              </a:defRPr>
            </a:pPr>
            <a:r>
              <a:rPr sz="1600" dirty="0"/>
              <a:t>  • </a:t>
            </a:r>
            <a:r>
              <a:rPr sz="1600" dirty="0" err="1"/>
              <a:t>Akzeptanz</a:t>
            </a:r>
            <a:r>
              <a:rPr sz="1600" dirty="0"/>
              <a:t> </a:t>
            </a:r>
            <a:r>
              <a:rPr sz="1600" dirty="0" err="1"/>
              <a:t>Verwaltung</a:t>
            </a:r>
            <a:r>
              <a:rPr sz="1600" dirty="0"/>
              <a:t>: </a:t>
            </a:r>
            <a:r>
              <a:rPr sz="1600" dirty="0" err="1"/>
              <a:t>Mehrwert</a:t>
            </a:r>
            <a:r>
              <a:rPr sz="1600" dirty="0"/>
              <a:t> </a:t>
            </a:r>
            <a:r>
              <a:rPr sz="1600" dirty="0" err="1"/>
              <a:t>über</a:t>
            </a:r>
            <a:r>
              <a:rPr sz="1600" dirty="0"/>
              <a:t> </a:t>
            </a:r>
            <a:r>
              <a:rPr sz="1600" dirty="0" err="1"/>
              <a:t>konkrete</a:t>
            </a:r>
            <a:r>
              <a:rPr sz="1600" dirty="0"/>
              <a:t> Use Cases </a:t>
            </a:r>
            <a:r>
              <a:rPr sz="1600" dirty="0" err="1"/>
              <a:t>zeigen</a:t>
            </a:r>
            <a:endParaRPr sz="1600" dirty="0"/>
          </a:p>
          <a:p>
            <a:pPr>
              <a:spcBef>
                <a:spcPts val="800"/>
              </a:spcBef>
              <a:defRPr sz="1800">
                <a:solidFill>
                  <a:srgbClr val="475569"/>
                </a:solidFill>
              </a:defRPr>
            </a:pPr>
            <a:endParaRPr sz="1600" dirty="0"/>
          </a:p>
          <a:p>
            <a:pPr>
              <a:spcBef>
                <a:spcPts val="800"/>
              </a:spcBef>
              <a:defRPr sz="1800">
                <a:solidFill>
                  <a:srgbClr val="475569"/>
                </a:solidFill>
              </a:defRPr>
            </a:pPr>
            <a:r>
              <a:rPr sz="1600" dirty="0"/>
              <a:t>Mitigation:</a:t>
            </a:r>
          </a:p>
          <a:p>
            <a:pPr>
              <a:spcBef>
                <a:spcPts val="800"/>
              </a:spcBef>
              <a:defRPr sz="1800">
                <a:solidFill>
                  <a:srgbClr val="475569"/>
                </a:solidFill>
              </a:defRPr>
            </a:pPr>
            <a:r>
              <a:rPr sz="1600" dirty="0"/>
              <a:t>  • </a:t>
            </a:r>
            <a:r>
              <a:rPr sz="1600" dirty="0" err="1"/>
              <a:t>Wöchentliches</a:t>
            </a:r>
            <a:r>
              <a:rPr sz="1600" dirty="0"/>
              <a:t> Monitoring (</a:t>
            </a:r>
            <a:r>
              <a:rPr sz="1600" dirty="0" err="1"/>
              <a:t>Fortschritt</a:t>
            </a:r>
            <a:r>
              <a:rPr sz="1600" dirty="0"/>
              <a:t>, Budget, </a:t>
            </a:r>
            <a:r>
              <a:rPr sz="1600" dirty="0" err="1"/>
              <a:t>Risiken</a:t>
            </a:r>
            <a:r>
              <a:rPr sz="1600" dirty="0"/>
              <a:t>)</a:t>
            </a:r>
          </a:p>
          <a:p>
            <a:pPr>
              <a:spcBef>
                <a:spcPts val="800"/>
              </a:spcBef>
              <a:defRPr sz="1800">
                <a:solidFill>
                  <a:srgbClr val="475569"/>
                </a:solidFill>
              </a:defRPr>
            </a:pPr>
            <a:r>
              <a:rPr sz="1600" dirty="0"/>
              <a:t>  • 14-tägige </a:t>
            </a:r>
            <a:r>
              <a:rPr sz="1600" dirty="0" err="1"/>
              <a:t>Abstimmung</a:t>
            </a:r>
            <a:r>
              <a:rPr sz="1600" dirty="0"/>
              <a:t> Stadt-FHP </a:t>
            </a:r>
            <a:r>
              <a:rPr sz="1600" dirty="0" err="1"/>
              <a:t>als</a:t>
            </a:r>
            <a:r>
              <a:rPr sz="1600" dirty="0"/>
              <a:t> </a:t>
            </a:r>
            <a:r>
              <a:rPr sz="1600" dirty="0" err="1"/>
              <a:t>Frühwarnsystem</a:t>
            </a:r>
            <a:endParaRPr sz="16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274320"/>
            <a:ext cx="82296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600" b="1">
                <a:solidFill>
                  <a:srgbClr val="0F172A"/>
                </a:solidFill>
              </a:defRPr>
            </a:pPr>
            <a:r>
              <a:t>📦 Erwartete Ergebnisse (Deliverables)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371600"/>
            <a:ext cx="768096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/>
          </a:p>
          <a:p>
            <a:pPr>
              <a:spcBef>
                <a:spcPts val="800"/>
              </a:spcBef>
              <a:defRPr sz="1800">
                <a:solidFill>
                  <a:srgbClr val="475569"/>
                </a:solidFill>
              </a:defRPr>
            </a:pPr>
            <a:r>
              <a:t>✓ 5–10 aufbereitete kommunale Datensätze als Open Data veröffentlicht</a:t>
            </a:r>
          </a:p>
          <a:p>
            <a:pPr>
              <a:spcBef>
                <a:spcPts val="800"/>
              </a:spcBef>
              <a:defRPr sz="1800">
                <a:solidFill>
                  <a:srgbClr val="475569"/>
                </a:solidFill>
              </a:defRPr>
            </a:pPr>
            <a:r>
              <a:t>✓ MOSIDI-Plattform online (mit Herzberg-Daten, 3D-Visualisierungen)</a:t>
            </a:r>
          </a:p>
          <a:p>
            <a:pPr>
              <a:spcBef>
                <a:spcPts val="800"/>
              </a:spcBef>
              <a:defRPr sz="1800">
                <a:solidFill>
                  <a:srgbClr val="475569"/>
                </a:solidFill>
              </a:defRPr>
            </a:pPr>
            <a:r>
              <a:t>✓ Outdoor-Touch-Stele im öffentlichen Einsatz (Rathaus/Projekthaus/Outdoor)</a:t>
            </a:r>
          </a:p>
          <a:p>
            <a:pPr>
              <a:spcBef>
                <a:spcPts val="800"/>
              </a:spcBef>
              <a:defRPr sz="1800">
                <a:solidFill>
                  <a:srgbClr val="475569"/>
                </a:solidFill>
              </a:defRPr>
            </a:pPr>
            <a:r>
              <a:t>✓ 3 Workshops durchgeführt &amp; dokumentiert (inkl. Graphic Recordings)</a:t>
            </a:r>
          </a:p>
          <a:p>
            <a:pPr>
              <a:spcBef>
                <a:spcPts val="800"/>
              </a:spcBef>
              <a:defRPr sz="1800">
                <a:solidFill>
                  <a:srgbClr val="475569"/>
                </a:solidFill>
              </a:defRPr>
            </a:pPr>
            <a:r>
              <a:t>✓ Schulungsunterlagen für Verwaltungsmitarbeitende (Datenkompetenz)</a:t>
            </a:r>
          </a:p>
          <a:p>
            <a:pPr>
              <a:spcBef>
                <a:spcPts val="800"/>
              </a:spcBef>
              <a:defRPr sz="1800">
                <a:solidFill>
                  <a:srgbClr val="475569"/>
                </a:solidFill>
              </a:defRPr>
            </a:pPr>
            <a:r>
              <a:t>✓ Imagevideo (2–3 Min., 4K, für Social Media/Website)</a:t>
            </a:r>
          </a:p>
          <a:p>
            <a:pPr>
              <a:spcBef>
                <a:spcPts val="800"/>
              </a:spcBef>
              <a:defRPr sz="1800">
                <a:solidFill>
                  <a:srgbClr val="475569"/>
                </a:solidFill>
              </a:defRPr>
            </a:pPr>
            <a:r>
              <a:t>✓ Corporate Design &amp; Kommunikationsmaterialien (Logo, Flyer, Poster)</a:t>
            </a:r>
          </a:p>
          <a:p>
            <a:pPr>
              <a:spcBef>
                <a:spcPts val="800"/>
              </a:spcBef>
              <a:defRPr sz="1800">
                <a:solidFill>
                  <a:srgbClr val="475569"/>
                </a:solidFill>
              </a:defRPr>
            </a:pPr>
            <a:r>
              <a:t>✓ Ausstellung im Projekthaus (digital &amp; physisch)</a:t>
            </a:r>
          </a:p>
          <a:p>
            <a:pPr>
              <a:spcBef>
                <a:spcPts val="800"/>
              </a:spcBef>
              <a:defRPr sz="1800">
                <a:solidFill>
                  <a:srgbClr val="475569"/>
                </a:solidFill>
              </a:defRPr>
            </a:pPr>
            <a:r>
              <a:t>✓ Umsetzungsplan OpenData.Lab.Herzberg (Pflicht-Auflage BLE!)</a:t>
            </a:r>
          </a:p>
          <a:p>
            <a:pPr>
              <a:spcBef>
                <a:spcPts val="800"/>
              </a:spcBef>
              <a:defRPr sz="1800">
                <a:solidFill>
                  <a:srgbClr val="475569"/>
                </a:solidFill>
              </a:defRPr>
            </a:pPr>
            <a:r>
              <a:t>✓ Dokumentation &amp; Best Practices für andere Kommunen (Wissenstransfer)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929</Words>
  <Application>Microsoft Office PowerPoint</Application>
  <PresentationFormat>Bildschirmpräsentation (4:3)</PresentationFormat>
  <Paragraphs>142</Paragraphs>
  <Slides>12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12</vt:i4>
      </vt:variant>
    </vt:vector>
  </HeadingPairs>
  <TitlesOfParts>
    <vt:vector size="15" baseType="lpstr">
      <vt:lpstr>Arial</vt:lpstr>
      <vt:lpstr>Calibri</vt:lpstr>
      <vt:lpstr>Office Theme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subject/>
  <dc:creator/>
  <cp:keywords/>
  <dc:description>generated using python-pptx</dc:description>
  <cp:lastModifiedBy>Charles Nguenkam</cp:lastModifiedBy>
  <cp:revision>2</cp:revision>
  <dcterms:created xsi:type="dcterms:W3CDTF">2013-01-27T09:14:16Z</dcterms:created>
  <dcterms:modified xsi:type="dcterms:W3CDTF">2026-03-06T12:05:25Z</dcterms:modified>
  <cp:category/>
</cp:coreProperties>
</file>